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27"/>
  </p:notesMasterIdLst>
  <p:handoutMasterIdLst>
    <p:handoutMasterId r:id="rId28"/>
  </p:handoutMasterIdLst>
  <p:sldIdLst>
    <p:sldId id="283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308" r:id="rId11"/>
    <p:sldId id="309" r:id="rId12"/>
    <p:sldId id="292" r:id="rId13"/>
    <p:sldId id="293" r:id="rId14"/>
    <p:sldId id="294" r:id="rId15"/>
    <p:sldId id="295" r:id="rId16"/>
    <p:sldId id="296" r:id="rId17"/>
    <p:sldId id="310" r:id="rId18"/>
    <p:sldId id="299" r:id="rId19"/>
    <p:sldId id="302" r:id="rId20"/>
    <p:sldId id="300" r:id="rId21"/>
    <p:sldId id="303" r:id="rId22"/>
    <p:sldId id="301" r:id="rId23"/>
    <p:sldId id="305" r:id="rId24"/>
    <p:sldId id="306" r:id="rId25"/>
    <p:sldId id="307" r:id="rId26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5"/>
    <p:restoredTop sz="94677"/>
  </p:normalViewPr>
  <p:slideViewPr>
    <p:cSldViewPr>
      <p:cViewPr varScale="1">
        <p:scale>
          <a:sx n="147" d="100"/>
          <a:sy n="147" d="100"/>
        </p:scale>
        <p:origin x="1176" y="19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ariouniverse.com/images/maps/nes/smb3/1-5.png" TargetMode="External"/><Relationship Id="rId2" Type="http://schemas.openxmlformats.org/officeDocument/2006/relationships/hyperlink" Target="http://www.mariouniverse.com/images/maps/nes/smb3/1-1.png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Qtqe9x4s7LA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 dirty="0">
                <a:latin typeface="Calibri" charset="0"/>
              </a:rPr>
              <a:t>Level Design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CS 4730 – Computer Game Design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CN" sz="2000" dirty="0">
                <a:latin typeface="Calibri" charset="0"/>
              </a:rPr>
              <a:t>Credit: Several slides from Walker White (Cornell)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662AD-161F-934E-AFFA-5FEFBADB8B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PSA: Try to avoid this: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19ABB9-809C-0B42-8D53-31251F4C8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10</a:t>
            </a:fld>
            <a:endParaRPr lang="en-US" altLang="zh-C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8A320B-663D-A640-B297-105D19D463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143000"/>
            <a:ext cx="8552959" cy="47516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461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9662AD-161F-934E-AFFA-5FEFBADB8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304800"/>
            <a:ext cx="8610600" cy="609600"/>
          </a:xfrm>
        </p:spPr>
        <p:txBody>
          <a:bodyPr/>
          <a:lstStyle/>
          <a:p>
            <a:r>
              <a:rPr lang="en-US" dirty="0"/>
              <a:t>How do more complicated games do it?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819ABB9-809C-0B42-8D53-31251F4C8BB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11</a:t>
            </a:fld>
            <a:endParaRPr lang="en-US" altLang="zh-CN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8EF574-60CD-A546-A2CA-767248A1BB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1116342"/>
            <a:ext cx="8686800" cy="4886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7170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2. Focus on Player Progression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Two schools of thought here:</a:t>
            </a:r>
          </a:p>
          <a:p>
            <a:pPr lvl="1"/>
            <a:r>
              <a:rPr lang="en-US" dirty="0"/>
              <a:t>Start very small and build up</a:t>
            </a:r>
          </a:p>
          <a:p>
            <a:pPr lvl="1"/>
            <a:r>
              <a:rPr lang="en-US" dirty="0"/>
              <a:t>Give everything and let the user get a taste of what’s coming</a:t>
            </a:r>
          </a:p>
          <a:p>
            <a:r>
              <a:rPr lang="en-US" dirty="0"/>
              <a:t>“Finish the first level last.” – John Romero, creator of Doom</a:t>
            </a:r>
          </a:p>
          <a:p>
            <a:r>
              <a:rPr lang="en-US" dirty="0"/>
              <a:t>Another option: put a lot of content in the tutorial level to encourage replay with different ideas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443815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Upgrading Mechanics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we introduce new mechanics one at a time?</a:t>
            </a:r>
          </a:p>
          <a:p>
            <a:pPr lvl="1"/>
            <a:r>
              <a:rPr lang="en-US" dirty="0"/>
              <a:t>Gated by new PCs (Thomas Was Alone)</a:t>
            </a:r>
          </a:p>
          <a:p>
            <a:pPr lvl="1"/>
            <a:r>
              <a:rPr lang="en-US" dirty="0"/>
              <a:t>Item pickups (Metroid, </a:t>
            </a:r>
            <a:r>
              <a:rPr lang="en-US" dirty="0" err="1"/>
              <a:t>Castlevania</a:t>
            </a:r>
            <a:r>
              <a:rPr lang="en-US" dirty="0"/>
              <a:t>: SOTN)</a:t>
            </a:r>
          </a:p>
          <a:p>
            <a:pPr lvl="1"/>
            <a:r>
              <a:rPr lang="en-US" dirty="0"/>
              <a:t>Leveling (many RPGs)</a:t>
            </a:r>
          </a:p>
          <a:p>
            <a:r>
              <a:rPr lang="en-US" dirty="0"/>
              <a:t>Often treated as a form of training</a:t>
            </a:r>
          </a:p>
          <a:p>
            <a:pPr lvl="1"/>
            <a:r>
              <a:rPr lang="en-US" dirty="0"/>
              <a:t>“Master this thing and then you can have another thing”</a:t>
            </a:r>
          </a:p>
          <a:p>
            <a:r>
              <a:rPr lang="en-US" dirty="0"/>
              <a:t>Bad end to this: grinding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119170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Training and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14</a:t>
            </a:fld>
            <a:endParaRPr lang="en-US" altLang="zh-CN"/>
          </a:p>
        </p:txBody>
      </p:sp>
      <p:pic>
        <p:nvPicPr>
          <p:cNvPr id="5" name="Picture 4" descr="Screen Shot 2015-03-01 at 4.40.00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117346"/>
            <a:ext cx="8915400" cy="4943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4929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Enabling 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Challenging activity that requires some skill</a:t>
            </a:r>
          </a:p>
          <a:p>
            <a:pPr lvl="1"/>
            <a:r>
              <a:rPr lang="en-US" dirty="0"/>
              <a:t>Physical, mental, or social skill</a:t>
            </a:r>
          </a:p>
          <a:p>
            <a:pPr lvl="1"/>
            <a:r>
              <a:rPr lang="en-US" dirty="0"/>
              <a:t>Without skill =&gt; Cannot do it</a:t>
            </a:r>
          </a:p>
          <a:p>
            <a:r>
              <a:rPr lang="en-US" dirty="0"/>
              <a:t>Goals and Feedback</a:t>
            </a:r>
          </a:p>
          <a:p>
            <a:pPr lvl="1"/>
            <a:r>
              <a:rPr lang="en-US" dirty="0"/>
              <a:t>Player has to know what they are working toward</a:t>
            </a:r>
          </a:p>
          <a:p>
            <a:pPr lvl="1"/>
            <a:r>
              <a:rPr lang="en-US" dirty="0"/>
              <a:t>Constant feedback as to whether the goal is being approached</a:t>
            </a:r>
          </a:p>
          <a:p>
            <a:pPr lvl="1"/>
            <a:r>
              <a:rPr lang="en-US" dirty="0"/>
              <a:t>Have to know if success or failure is achieved (clear win/fail state)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7322222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Designing a Tutorial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Identify the learning objective</a:t>
            </a:r>
          </a:p>
          <a:p>
            <a:pPr lvl="1"/>
            <a:r>
              <a:rPr lang="en-US" dirty="0"/>
              <a:t>What should the player learn?</a:t>
            </a:r>
          </a:p>
          <a:p>
            <a:pPr lvl="1"/>
            <a:r>
              <a:rPr lang="en-US" dirty="0"/>
              <a:t>Not necessarily the same as beating the level</a:t>
            </a:r>
          </a:p>
          <a:p>
            <a:r>
              <a:rPr lang="en-US" dirty="0"/>
              <a:t>Identify player assumptions</a:t>
            </a:r>
          </a:p>
          <a:p>
            <a:pPr lvl="1"/>
            <a:r>
              <a:rPr lang="en-US" dirty="0"/>
              <a:t>What should the player know how to do now with the mechanics?</a:t>
            </a:r>
          </a:p>
          <a:p>
            <a:pPr lvl="1"/>
            <a:r>
              <a:rPr lang="en-US" dirty="0"/>
              <a:t>How much skill should the player have?</a:t>
            </a:r>
          </a:p>
          <a:p>
            <a:r>
              <a:rPr lang="en-US" dirty="0"/>
              <a:t>Storyboard the progress</a:t>
            </a:r>
          </a:p>
          <a:p>
            <a:r>
              <a:rPr lang="en-US" dirty="0"/>
              <a:t>Note: Puzzle design is the inverse of this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9627510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Mega Man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Early Mega Man games do a great job of teaching the mechanics of a level and offering this progression</a:t>
            </a:r>
          </a:p>
          <a:p>
            <a:r>
              <a:rPr lang="en-US" dirty="0"/>
              <a:t>Let’s check it out: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987347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3. Focus on Game Geography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Games are all about “meaningful choice”</a:t>
            </a:r>
          </a:p>
          <a:p>
            <a:r>
              <a:rPr lang="en-US" dirty="0"/>
              <a:t>Players need to be able to “own” their </a:t>
            </a:r>
            <a:r>
              <a:rPr lang="en-US" dirty="0" err="1"/>
              <a:t>playthrough</a:t>
            </a:r>
            <a:r>
              <a:rPr lang="en-US" dirty="0"/>
              <a:t> of the game</a:t>
            </a:r>
          </a:p>
          <a:p>
            <a:r>
              <a:rPr lang="en-US" dirty="0"/>
              <a:t>Choosing a new weapon that +1 better than something with power of 530 already isn’t choice</a:t>
            </a:r>
          </a:p>
          <a:p>
            <a:r>
              <a:rPr lang="en-US" dirty="0"/>
              <a:t>Choosing to “go high” or “go low” in a level IS choice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331280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Analysis Paralysis – Risk and Reward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19</a:t>
            </a:fld>
            <a:endParaRPr lang="en-US" altLang="zh-CN"/>
          </a:p>
        </p:txBody>
      </p:sp>
      <p:pic>
        <p:nvPicPr>
          <p:cNvPr id="5" name="Picture 4" descr="Screen Shot 2015-03-01 at 4.50.3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1212143"/>
            <a:ext cx="8284710" cy="4807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72235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does it mean to design a level?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have to understand the player’s capabilities</a:t>
            </a:r>
          </a:p>
          <a:p>
            <a:pPr lvl="1"/>
            <a:r>
              <a:rPr lang="en-US" dirty="0"/>
              <a:t>Mechanics / actions available to player</a:t>
            </a:r>
          </a:p>
          <a:p>
            <a:pPr lvl="1"/>
            <a:r>
              <a:rPr lang="en-US" dirty="0"/>
              <a:t>Assumption of player skill level</a:t>
            </a:r>
          </a:p>
          <a:p>
            <a:r>
              <a:rPr lang="en-US" dirty="0"/>
              <a:t>You are laying out the game geography</a:t>
            </a:r>
          </a:p>
          <a:p>
            <a:pPr lvl="1"/>
            <a:r>
              <a:rPr lang="en-US" dirty="0"/>
              <a:t>Location and interaction of challenges</a:t>
            </a:r>
          </a:p>
          <a:p>
            <a:pPr lvl="1"/>
            <a:r>
              <a:rPr lang="en-US" dirty="0"/>
              <a:t>Dynamic features (NPCs)</a:t>
            </a:r>
          </a:p>
          <a:p>
            <a:r>
              <a:rPr lang="en-US" dirty="0"/>
              <a:t>You are also determining player progression</a:t>
            </a:r>
          </a:p>
          <a:p>
            <a:pPr lvl="1"/>
            <a:r>
              <a:rPr lang="en-US" dirty="0"/>
              <a:t>How does the player progress through the game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021322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Build up the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Design individual challenges </a:t>
            </a:r>
          </a:p>
          <a:p>
            <a:pPr lvl="1"/>
            <a:r>
              <a:rPr lang="en-US" dirty="0"/>
              <a:t>Maybe not quite “set pieces”, but similar</a:t>
            </a:r>
          </a:p>
          <a:p>
            <a:pPr lvl="1"/>
            <a:r>
              <a:rPr lang="en-US" dirty="0"/>
              <a:t>Choose a single obstacle or mechanic or NPC</a:t>
            </a:r>
          </a:p>
          <a:p>
            <a:r>
              <a:rPr lang="en-US" dirty="0"/>
              <a:t>Figure out where in the level this might occur</a:t>
            </a:r>
          </a:p>
          <a:p>
            <a:pPr lvl="1"/>
            <a:r>
              <a:rPr lang="en-US" dirty="0"/>
              <a:t>This could be a single frame in a storyboard</a:t>
            </a:r>
          </a:p>
          <a:p>
            <a:r>
              <a:rPr lang="en-US" dirty="0"/>
              <a:t>Combine pieces to make a full level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20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167073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Mario Bros.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Level 1-1</a:t>
            </a:r>
          </a:p>
          <a:p>
            <a:pPr lvl="1"/>
            <a:r>
              <a:rPr lang="en-US" dirty="0">
                <a:hlinkClick r:id="rId2"/>
              </a:rPr>
              <a:t>http://www.mariouniverse.com/images/maps/nes/smb3/1-1.png</a:t>
            </a:r>
            <a:endParaRPr lang="en-US" dirty="0"/>
          </a:p>
          <a:p>
            <a:r>
              <a:rPr lang="en-US" dirty="0"/>
              <a:t>Level 1-5</a:t>
            </a:r>
          </a:p>
          <a:p>
            <a:pPr lvl="1"/>
            <a:r>
              <a:rPr lang="en-US" dirty="0">
                <a:hlinkClick r:id="rId3"/>
              </a:rPr>
              <a:t>http://www.mariouniverse.com/images/maps/nes/smb3/1-5.png</a:t>
            </a:r>
            <a:endParaRPr lang="en-US" dirty="0"/>
          </a:p>
          <a:p>
            <a:pPr lvl="1"/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21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680201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Doom Hangar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 was this level interesting?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194787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Hanger - Doom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23</a:t>
            </a:fld>
            <a:endParaRPr lang="en-US" altLang="zh-CN"/>
          </a:p>
        </p:txBody>
      </p:sp>
      <p:pic>
        <p:nvPicPr>
          <p:cNvPr id="5" name="Picture 4" descr="E1M1_map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19200"/>
            <a:ext cx="7870634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09176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Hanger - Doom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24</a:t>
            </a:fld>
            <a:endParaRPr lang="en-US" altLang="zh-CN"/>
          </a:p>
        </p:txBody>
      </p:sp>
      <p:pic>
        <p:nvPicPr>
          <p:cNvPr id="5" name="Picture 4" descr="mmg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1232853"/>
            <a:ext cx="7848600" cy="4863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18368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Metroid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Super Metroid (SNES) is a genius work of game design</a:t>
            </a:r>
          </a:p>
          <a:p>
            <a:pPr lvl="1"/>
            <a:r>
              <a:rPr lang="en-US" dirty="0"/>
              <a:t>All tutorial / learning is done synchronously with normal gameplay</a:t>
            </a:r>
          </a:p>
          <a:p>
            <a:endParaRPr lang="en-US" dirty="0"/>
          </a:p>
          <a:p>
            <a:r>
              <a:rPr lang="en-US" dirty="0"/>
              <a:t>Let’s check it out!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8096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focus on each of these…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 Focus on the player’s capabilities</a:t>
            </a:r>
          </a:p>
          <a:p>
            <a:pPr lvl="1"/>
            <a:r>
              <a:rPr lang="en-US" dirty="0"/>
              <a:t>That’s when we train the player to understand the game’s systems and improve their own skills</a:t>
            </a:r>
          </a:p>
          <a:p>
            <a:r>
              <a:rPr lang="en-US" dirty="0"/>
              <a:t>2. Focus on player progression</a:t>
            </a:r>
          </a:p>
          <a:p>
            <a:pPr lvl="1"/>
            <a:r>
              <a:rPr lang="en-US" dirty="0"/>
              <a:t>That’s when we focus on storytelling (or the experience overall)</a:t>
            </a:r>
          </a:p>
          <a:p>
            <a:r>
              <a:rPr lang="en-US" dirty="0"/>
              <a:t>3. Focus on game geography</a:t>
            </a:r>
          </a:p>
          <a:p>
            <a:pPr lvl="1"/>
            <a:r>
              <a:rPr lang="en-US" dirty="0"/>
              <a:t>That’s when we come up with the actual layout</a:t>
            </a: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6297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Teaching the Game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player coming into your game falls into one of these categories:</a:t>
            </a:r>
          </a:p>
          <a:p>
            <a:pPr lvl="1"/>
            <a:r>
              <a:rPr lang="en-US" dirty="0"/>
              <a:t>Has no idea how to play the game or any game of this type (complete novice)</a:t>
            </a:r>
          </a:p>
          <a:p>
            <a:pPr lvl="1"/>
            <a:r>
              <a:rPr lang="en-US" dirty="0"/>
              <a:t>Has never played your specific game, but knows the conventions of the genre (some knowledge)</a:t>
            </a:r>
          </a:p>
          <a:p>
            <a:pPr lvl="1"/>
            <a:r>
              <a:rPr lang="en-US" dirty="0"/>
              <a:t>Has played similar games or prequels (domain knowledge)</a:t>
            </a:r>
          </a:p>
          <a:p>
            <a:pPr lvl="1"/>
            <a:r>
              <a:rPr lang="en-US" dirty="0"/>
              <a:t>Has played this specific game before (expert)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55122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1. Teaching the Game - Novice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Someone who has never played your game, nor any other game in the genre</a:t>
            </a:r>
          </a:p>
          <a:p>
            <a:r>
              <a:rPr lang="en-US" dirty="0"/>
              <a:t>Well, they could read the manual…</a:t>
            </a:r>
          </a:p>
          <a:p>
            <a:pPr lvl="1"/>
            <a:r>
              <a:rPr lang="en-US" dirty="0"/>
              <a:t>Yeah, no.  That’s the best way to turn off a player</a:t>
            </a:r>
          </a:p>
          <a:p>
            <a:pPr lvl="1"/>
            <a:r>
              <a:rPr lang="en-US" dirty="0"/>
              <a:t>(Back in the day, manuals mattered… but not really to learn how to play…)</a:t>
            </a:r>
          </a:p>
          <a:p>
            <a:r>
              <a:rPr lang="en-US" dirty="0"/>
              <a:t>Let’s make some tutorial levels!</a:t>
            </a:r>
          </a:p>
          <a:p>
            <a:pPr lvl="1"/>
            <a:r>
              <a:rPr lang="en-US" dirty="0"/>
              <a:t>Start playing immediately</a:t>
            </a:r>
          </a:p>
          <a:p>
            <a:pPr lvl="1"/>
            <a:r>
              <a:rPr lang="en-US" dirty="0"/>
              <a:t>AND learn while doing it!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0672354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Tutorial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Start with your design doc</a:t>
            </a:r>
          </a:p>
          <a:p>
            <a:pPr lvl="1"/>
            <a:r>
              <a:rPr lang="en-US" dirty="0"/>
              <a:t>Remove everything except the simplest core mechanic</a:t>
            </a:r>
          </a:p>
          <a:p>
            <a:pPr lvl="1"/>
            <a:r>
              <a:rPr lang="en-US" dirty="0"/>
              <a:t>Disable numerous actions and interactions</a:t>
            </a:r>
          </a:p>
          <a:p>
            <a:pPr lvl="1"/>
            <a:r>
              <a:rPr lang="en-US" dirty="0"/>
              <a:t>“Dumb down” your game</a:t>
            </a:r>
          </a:p>
          <a:p>
            <a:r>
              <a:rPr lang="en-US" dirty="0"/>
              <a:t>Add mechanics back in one at a time</a:t>
            </a:r>
          </a:p>
          <a:p>
            <a:r>
              <a:rPr lang="en-US" dirty="0"/>
              <a:t>You don’t HAVE to add a new mechanic for EACH level</a:t>
            </a:r>
          </a:p>
          <a:p>
            <a:pPr lvl="1"/>
            <a:r>
              <a:rPr lang="en-US" dirty="0"/>
              <a:t>Some take time.  This can affect your layouts.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291991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Thomas Was Alone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the first levels of Thomas Was Alone</a:t>
            </a:r>
          </a:p>
          <a:p>
            <a:endParaRPr lang="en-US" dirty="0"/>
          </a:p>
          <a:p>
            <a:r>
              <a:rPr lang="en-US" dirty="0">
                <a:hlinkClick r:id="rId2"/>
              </a:rPr>
              <a:t>https://www.youtube.com/watch?v=Qtqe9x4s7LA</a:t>
            </a:r>
            <a:endParaRPr lang="en-US" dirty="0"/>
          </a:p>
          <a:p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20863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Mario Bros.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Let’s look at the first level of SMB 2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110856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TWA vs. SMB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do these two games compare with how they teach the mechanics to the player?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9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71117278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7146</TotalTime>
  <Words>916</Words>
  <Application>Microsoft Macintosh PowerPoint</Application>
  <PresentationFormat>On-screen Show (4:3)</PresentationFormat>
  <Paragraphs>140</Paragraphs>
  <Slides>25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ＭＳ Ｐゴシック</vt:lpstr>
      <vt:lpstr>Arial</vt:lpstr>
      <vt:lpstr>Calibri</vt:lpstr>
      <vt:lpstr>Blank Presentation</vt:lpstr>
      <vt:lpstr>Level Design</vt:lpstr>
      <vt:lpstr>What does it mean to design a level?</vt:lpstr>
      <vt:lpstr>focus on each of these…</vt:lpstr>
      <vt:lpstr>1. Teaching the Game</vt:lpstr>
      <vt:lpstr>1. Teaching the Game - Novice</vt:lpstr>
      <vt:lpstr>The Tutorial Level</vt:lpstr>
      <vt:lpstr>Thomas Was Alone</vt:lpstr>
      <vt:lpstr>Super Mario Bros. 2</vt:lpstr>
      <vt:lpstr>TWA vs. SMB 2</vt:lpstr>
      <vt:lpstr>PSA: Try to avoid this:</vt:lpstr>
      <vt:lpstr>How do more complicated games do it?</vt:lpstr>
      <vt:lpstr>2. Focus on Player Progression</vt:lpstr>
      <vt:lpstr>Upgrading Mechanics</vt:lpstr>
      <vt:lpstr>Training and Flow</vt:lpstr>
      <vt:lpstr>Enabling Flow</vt:lpstr>
      <vt:lpstr>Designing a Tutorial Level</vt:lpstr>
      <vt:lpstr>Mega Man</vt:lpstr>
      <vt:lpstr>3. Focus on Game Geography</vt:lpstr>
      <vt:lpstr>Analysis Paralysis – Risk and Reward</vt:lpstr>
      <vt:lpstr>Build up the Level</vt:lpstr>
      <vt:lpstr>Super Mario Bros. 3</vt:lpstr>
      <vt:lpstr>Doom Hangar</vt:lpstr>
      <vt:lpstr>The Hanger - Doom</vt:lpstr>
      <vt:lpstr>The Hanger - Doom</vt:lpstr>
      <vt:lpstr>Super Metroid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948</cp:revision>
  <cp:lastPrinted>2014-01-29T00:37:43Z</cp:lastPrinted>
  <dcterms:created xsi:type="dcterms:W3CDTF">2010-02-08T00:29:22Z</dcterms:created>
  <dcterms:modified xsi:type="dcterms:W3CDTF">2020-03-04T15:02:39Z</dcterms:modified>
</cp:coreProperties>
</file>

<file path=docProps/thumbnail.jpeg>
</file>